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77" r:id="rId5"/>
    <p:sldId id="276" r:id="rId6"/>
    <p:sldId id="278" r:id="rId7"/>
    <p:sldId id="279" r:id="rId8"/>
    <p:sldId id="282" r:id="rId9"/>
    <p:sldId id="284" r:id="rId10"/>
    <p:sldId id="283" r:id="rId11"/>
    <p:sldId id="285" r:id="rId12"/>
    <p:sldId id="261" r:id="rId13"/>
    <p:sldId id="275" r:id="rId14"/>
  </p:sldIdLst>
  <p:sldSz cx="18288000" cy="10287000"/>
  <p:notesSz cx="6858000" cy="9144000"/>
  <p:embeddedFontLst>
    <p:embeddedFont>
      <p:font typeface="나눔스퀘어라운드OTF Bold" panose="020B0600000101010101" pitchFamily="34" charset="-127"/>
      <p:bold r:id="rId15"/>
    </p:embeddedFont>
    <p:embeddedFont>
      <p:font typeface="나눔스퀘어라운드OTF ExtraBold" panose="020B0600000101010101" pitchFamily="34" charset="-127"/>
      <p:bold r:id="rId16"/>
    </p:embeddedFont>
    <p:embeddedFont>
      <p:font typeface="나눔스퀘어라운드OTF Regular" panose="020B0600000101010101" pitchFamily="34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8.svg"/><Relationship Id="rId10" Type="http://schemas.openxmlformats.org/officeDocument/2006/relationships/image" Target="../media/image17.jpe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-893728"/>
            <a:ext cx="16756254" cy="10609228"/>
            <a:chOff x="0" y="-133350"/>
            <a:chExt cx="1241204" cy="785869"/>
          </a:xfrm>
        </p:grpSpPr>
        <p:sp>
          <p:nvSpPr>
            <p:cNvPr id="3" name="Freeform 3"/>
            <p:cNvSpPr/>
            <p:nvPr/>
          </p:nvSpPr>
          <p:spPr>
            <a:xfrm>
              <a:off x="0" y="-14817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586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6762" y="1820862"/>
            <a:ext cx="3322638" cy="3322638"/>
          </a:xfrm>
          <a:custGeom>
            <a:avLst/>
            <a:gdLst/>
            <a:ahLst/>
            <a:cxnLst/>
            <a:rect l="l" t="t" r="r" b="b"/>
            <a:pathLst>
              <a:path w="3322638" h="3322638">
                <a:moveTo>
                  <a:pt x="0" y="0"/>
                </a:moveTo>
                <a:lnTo>
                  <a:pt x="3322638" y="0"/>
                </a:lnTo>
                <a:lnTo>
                  <a:pt x="3322638" y="3322638"/>
                </a:lnTo>
                <a:lnTo>
                  <a:pt x="0" y="3322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72624">
            <a:off x="13116550" y="1784106"/>
            <a:ext cx="3162687" cy="3028273"/>
          </a:xfrm>
          <a:custGeom>
            <a:avLst/>
            <a:gdLst/>
            <a:ahLst/>
            <a:cxnLst/>
            <a:rect l="l" t="t" r="r" b="b"/>
            <a:pathLst>
              <a:path w="3162687" h="3028273">
                <a:moveTo>
                  <a:pt x="0" y="0"/>
                </a:moveTo>
                <a:lnTo>
                  <a:pt x="3162687" y="0"/>
                </a:lnTo>
                <a:lnTo>
                  <a:pt x="3162687" y="3028273"/>
                </a:lnTo>
                <a:lnTo>
                  <a:pt x="0" y="3028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5604">
            <a:off x="4190087" y="5353159"/>
            <a:ext cx="2830622" cy="2331403"/>
          </a:xfrm>
          <a:custGeom>
            <a:avLst/>
            <a:gdLst/>
            <a:ahLst/>
            <a:cxnLst/>
            <a:rect l="l" t="t" r="r" b="b"/>
            <a:pathLst>
              <a:path w="2830622" h="2331403">
                <a:moveTo>
                  <a:pt x="0" y="0"/>
                </a:moveTo>
                <a:lnTo>
                  <a:pt x="2830622" y="0"/>
                </a:lnTo>
                <a:lnTo>
                  <a:pt x="2830622" y="2331403"/>
                </a:lnTo>
                <a:lnTo>
                  <a:pt x="0" y="2331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288248">
            <a:off x="10278017" y="5364525"/>
            <a:ext cx="3198853" cy="1739376"/>
          </a:xfrm>
          <a:custGeom>
            <a:avLst/>
            <a:gdLst/>
            <a:ahLst/>
            <a:cxnLst/>
            <a:rect l="l" t="t" r="r" b="b"/>
            <a:pathLst>
              <a:path w="3198853" h="1739376">
                <a:moveTo>
                  <a:pt x="0" y="0"/>
                </a:moveTo>
                <a:lnTo>
                  <a:pt x="3198853" y="0"/>
                </a:lnTo>
                <a:lnTo>
                  <a:pt x="3198853" y="1739376"/>
                </a:lnTo>
                <a:lnTo>
                  <a:pt x="0" y="1739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4970131">
            <a:off x="9015672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04439E-7366-6CDD-63BC-3B0ADE3FC16D}"/>
              </a:ext>
            </a:extLst>
          </p:cNvPr>
          <p:cNvSpPr txBox="1"/>
          <p:nvPr/>
        </p:nvSpPr>
        <p:spPr>
          <a:xfrm>
            <a:off x="7163868" y="2510019"/>
            <a:ext cx="6093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날씨 요정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E9DE58-2AE2-6301-9A3B-DCC3286C4F4A}"/>
              </a:ext>
            </a:extLst>
          </p:cNvPr>
          <p:cNvSpPr txBox="1"/>
          <p:nvPr/>
        </p:nvSpPr>
        <p:spPr>
          <a:xfrm>
            <a:off x="12432679" y="8466138"/>
            <a:ext cx="3239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김기훈</a:t>
            </a:r>
            <a:r>
              <a:rPr lang="en-US" altLang="ko-KR" sz="4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4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조원진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3EB742-CA32-5F00-967A-49E2F38D4A8C}"/>
              </a:ext>
            </a:extLst>
          </p:cNvPr>
          <p:cNvSpPr txBox="1"/>
          <p:nvPr/>
        </p:nvSpPr>
        <p:spPr>
          <a:xfrm>
            <a:off x="2286000" y="8466138"/>
            <a:ext cx="5444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[Intel] AI S/W </a:t>
            </a:r>
            <a:r>
              <a:rPr lang="ko-KR" altLang="en-US" sz="4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아카데미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7516F-5D67-1DBF-355C-2C98B5FA6359}"/>
              </a:ext>
            </a:extLst>
          </p:cNvPr>
          <p:cNvSpPr txBox="1"/>
          <p:nvPr/>
        </p:nvSpPr>
        <p:spPr>
          <a:xfrm>
            <a:off x="5343922" y="3835217"/>
            <a:ext cx="7600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4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날씨 정보를 활용한 스마트 </a:t>
            </a:r>
            <a:r>
              <a:rPr lang="ko-KR" altLang="en-US" sz="40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우산통</a:t>
            </a:r>
            <a:r>
              <a:rPr lang="en-US" altLang="ko-KR" sz="4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4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5ECC9-5552-DDB3-196E-46567FC2A1BB}"/>
              </a:ext>
            </a:extLst>
          </p:cNvPr>
          <p:cNvSpPr txBox="1"/>
          <p:nvPr/>
        </p:nvSpPr>
        <p:spPr>
          <a:xfrm>
            <a:off x="16383000" y="9015321"/>
            <a:ext cx="763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67213"/>
            <a:ext cx="16756254" cy="8809003"/>
            <a:chOff x="0" y="0"/>
            <a:chExt cx="1241204" cy="652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586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970131">
            <a:off x="2036526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9792" y="2170629"/>
            <a:ext cx="13377808" cy="905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</a:pPr>
            <a:r>
              <a:rPr 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3. S/W </a:t>
            </a:r>
            <a:r>
              <a:rPr lang="ko-KR" alt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개발 </a:t>
            </a:r>
            <a:r>
              <a:rPr lang="en-US" altLang="ko-KR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– </a:t>
            </a:r>
            <a:r>
              <a:rPr lang="ko-KR" altLang="en-US" sz="4400" spc="-58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서보모터</a:t>
            </a:r>
            <a:r>
              <a:rPr lang="en-US" altLang="ko-KR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 </a:t>
            </a:r>
            <a:r>
              <a:rPr lang="ko-KR" altLang="en-US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클라이언트</a:t>
            </a:r>
            <a:r>
              <a:rPr lang="en-US" altLang="ko-KR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(</a:t>
            </a:r>
            <a:r>
              <a:rPr lang="ko-KR" altLang="en-US" sz="4400" spc="-58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아두이노</a:t>
            </a:r>
            <a:r>
              <a:rPr lang="en-US" altLang="ko-KR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)</a:t>
            </a:r>
            <a:endParaRPr lang="en-US" sz="4400" spc="-58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ulled Wine Season"/>
              <a:sym typeface="Mulled Wine Season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381835-0C6B-17E9-5223-BD626DEE2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010" y="4507316"/>
            <a:ext cx="7928492" cy="1328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17A2C1-9982-BE51-A86B-EE55B90E7C9E}"/>
              </a:ext>
            </a:extLst>
          </p:cNvPr>
          <p:cNvSpPr txBox="1"/>
          <p:nvPr/>
        </p:nvSpPr>
        <p:spPr>
          <a:xfrm>
            <a:off x="10058400" y="5119254"/>
            <a:ext cx="6011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RAIN@ON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이 감지되면 우산통에 연결된 </a:t>
            </a:r>
            <a:r>
              <a:rPr lang="ko-KR" altLang="en-US" sz="20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서보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모터 동작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8D0AD-1A24-CA37-4F4F-AD943909E04B}"/>
              </a:ext>
            </a:extLst>
          </p:cNvPr>
          <p:cNvSpPr txBox="1"/>
          <p:nvPr/>
        </p:nvSpPr>
        <p:spPr>
          <a:xfrm>
            <a:off x="16304452" y="9015321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10/13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6771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38998"/>
            <a:ext cx="16756254" cy="8809003"/>
            <a:chOff x="0" y="0"/>
            <a:chExt cx="1241204" cy="652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586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970131">
            <a:off x="2036526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2E21D21-3A7C-5397-1CDE-FCE4F98EA0AE}"/>
              </a:ext>
            </a:extLst>
          </p:cNvPr>
          <p:cNvSpPr txBox="1"/>
          <p:nvPr/>
        </p:nvSpPr>
        <p:spPr>
          <a:xfrm>
            <a:off x="1709792" y="2170629"/>
            <a:ext cx="13377808" cy="905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</a:pPr>
            <a:r>
              <a:rPr 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4. </a:t>
            </a:r>
            <a:r>
              <a:rPr lang="ko-KR" alt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시연 영상</a:t>
            </a:r>
            <a:endParaRPr lang="en-US" sz="4400" spc="-58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ulled Wine Season"/>
              <a:sym typeface="Mulled Wine Season"/>
            </a:endParaRPr>
          </a:p>
        </p:txBody>
      </p:sp>
      <p:pic>
        <p:nvPicPr>
          <p:cNvPr id="6" name="날씨 요정 (1)">
            <a:hlinkClick r:id="" action="ppaction://media"/>
            <a:extLst>
              <a:ext uri="{FF2B5EF4-FFF2-40B4-BE49-F238E27FC236}">
                <a16:creationId xmlns:a16="http://schemas.microsoft.com/office/drawing/2014/main" id="{DB8D8E6F-70B4-180D-13DB-950568FC9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1290" y="3075685"/>
            <a:ext cx="11386309" cy="6404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61845-FDF6-CEC5-57B4-C124E4AE3A7A}"/>
              </a:ext>
            </a:extLst>
          </p:cNvPr>
          <p:cNvSpPr txBox="1"/>
          <p:nvPr/>
        </p:nvSpPr>
        <p:spPr>
          <a:xfrm>
            <a:off x="16304452" y="9015321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11/13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563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38998"/>
            <a:ext cx="16756254" cy="8809003"/>
            <a:chOff x="0" y="0"/>
            <a:chExt cx="1241204" cy="652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586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970131">
            <a:off x="2036526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2E21D21-3A7C-5397-1CDE-FCE4F98EA0AE}"/>
              </a:ext>
            </a:extLst>
          </p:cNvPr>
          <p:cNvSpPr txBox="1"/>
          <p:nvPr/>
        </p:nvSpPr>
        <p:spPr>
          <a:xfrm>
            <a:off x="1709792" y="2170629"/>
            <a:ext cx="13377808" cy="905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</a:pPr>
            <a:r>
              <a:rPr 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5. </a:t>
            </a:r>
            <a:r>
              <a:rPr lang="ko-KR" alt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문제점 및 해결 방안</a:t>
            </a:r>
            <a:endParaRPr lang="en-US" sz="4400" spc="-58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ulled Wine Season"/>
              <a:sym typeface="Mulled Wine Seaso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1A6E9-6975-45C8-EF13-E9BB9C74A1AB}"/>
              </a:ext>
            </a:extLst>
          </p:cNvPr>
          <p:cNvSpPr txBox="1"/>
          <p:nvPr/>
        </p:nvSpPr>
        <p:spPr>
          <a:xfrm>
            <a:off x="1709792" y="4045651"/>
            <a:ext cx="5540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날씨를 알려주는 </a:t>
            </a:r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LCD</a:t>
            </a:r>
            <a:r>
              <a: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가 늦게 뜨는 현상</a:t>
            </a:r>
            <a:endParaRPr lang="en-US" altLang="ko-KR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51FFD-C4F7-4456-A3F0-5B1EBA9829DA}"/>
              </a:ext>
            </a:extLst>
          </p:cNvPr>
          <p:cNvSpPr txBox="1"/>
          <p:nvPr/>
        </p:nvSpPr>
        <p:spPr>
          <a:xfrm>
            <a:off x="1696144" y="5365195"/>
            <a:ext cx="3940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2. </a:t>
            </a:r>
            <a:r>
              <a: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현재 날씨를 알 수 없는 </a:t>
            </a:r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5F15E-ED80-5CFE-F181-D1FC7796C2A6}"/>
              </a:ext>
            </a:extLst>
          </p:cNvPr>
          <p:cNvSpPr txBox="1"/>
          <p:nvPr/>
        </p:nvSpPr>
        <p:spPr>
          <a:xfrm>
            <a:off x="2327261" y="5953247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rgbClr val="00B0F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실시간 </a:t>
            </a:r>
            <a:r>
              <a:rPr lang="en-US" altLang="ko-KR" sz="2400" dirty="0">
                <a:solidFill>
                  <a:srgbClr val="00B0F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API</a:t>
            </a:r>
            <a:r>
              <a:rPr lang="ko-KR" altLang="en-US" sz="2400" dirty="0">
                <a:solidFill>
                  <a:srgbClr val="00B0F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로 대체하여 적용</a:t>
            </a:r>
            <a:endParaRPr lang="en-US" altLang="ko-KR" sz="2400" dirty="0">
              <a:solidFill>
                <a:srgbClr val="00B0F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76935-1462-B572-0A88-894434A10920}"/>
              </a:ext>
            </a:extLst>
          </p:cNvPr>
          <p:cNvSpPr txBox="1"/>
          <p:nvPr/>
        </p:nvSpPr>
        <p:spPr>
          <a:xfrm>
            <a:off x="2318162" y="4645076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while() </a:t>
            </a:r>
            <a:r>
              <a:rPr lang="ko-KR" altLang="en-US" sz="2400" dirty="0">
                <a:solidFill>
                  <a:srgbClr val="00B0F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문 안 코드 순서를 변경하고</a:t>
            </a:r>
            <a:r>
              <a:rPr lang="en-US" altLang="ko-KR" sz="2400" dirty="0">
                <a:solidFill>
                  <a:srgbClr val="00B0F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00B0F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딜레이 위치 수정</a:t>
            </a:r>
            <a:r>
              <a:rPr lang="en-US" altLang="ko-KR" sz="2400" dirty="0">
                <a:solidFill>
                  <a:srgbClr val="00B0F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0DFBC-220C-1CC0-02E1-BBD11054C51E}"/>
              </a:ext>
            </a:extLst>
          </p:cNvPr>
          <p:cNvSpPr txBox="1"/>
          <p:nvPr/>
        </p:nvSpPr>
        <p:spPr>
          <a:xfrm>
            <a:off x="1676810" y="6745085"/>
            <a:ext cx="8723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3. </a:t>
            </a:r>
            <a:r>
              <a: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우산통이 </a:t>
            </a:r>
            <a:r>
              <a:rPr lang="ko-KR" altLang="en-US" sz="24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열려있는</a:t>
            </a:r>
            <a:r>
              <a:rPr lang="ko-KR" altLang="en-US" sz="24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시간이 고정되어 있어 사람이 다칠 위험이 있음</a:t>
            </a:r>
            <a:endParaRPr lang="en-US" altLang="ko-KR" sz="24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B6D99-89F3-5DD5-61AE-CF65E17EE3F0}"/>
              </a:ext>
            </a:extLst>
          </p:cNvPr>
          <p:cNvSpPr txBox="1"/>
          <p:nvPr/>
        </p:nvSpPr>
        <p:spPr>
          <a:xfrm>
            <a:off x="2318162" y="7333137"/>
            <a:ext cx="6745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</a:t>
            </a:r>
            <a:r>
              <a:rPr lang="ko-KR" altLang="en-US" sz="2400" dirty="0">
                <a:solidFill>
                  <a:srgbClr val="00B0F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사람을 인식하지 않을 때만 우산통이 닫히도록 설계</a:t>
            </a:r>
            <a:endParaRPr lang="en-US" altLang="ko-KR" sz="2400" dirty="0">
              <a:solidFill>
                <a:srgbClr val="00B0F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564D7-74AC-DD0D-BFA4-1F39A23892DC}"/>
              </a:ext>
            </a:extLst>
          </p:cNvPr>
          <p:cNvSpPr txBox="1"/>
          <p:nvPr/>
        </p:nvSpPr>
        <p:spPr>
          <a:xfrm>
            <a:off x="16304452" y="9015321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12/13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38998"/>
            <a:ext cx="16756254" cy="8809003"/>
            <a:chOff x="0" y="0"/>
            <a:chExt cx="1241204" cy="652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41204" cy="65251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marL="0" lvl="0" indent="0" algn="ctr">
                <a:lnSpc>
                  <a:spcPts val="20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28700"/>
            <a:ext cx="3549753" cy="3549753"/>
          </a:xfrm>
          <a:custGeom>
            <a:avLst/>
            <a:gdLst/>
            <a:ahLst/>
            <a:cxnLst/>
            <a:rect l="l" t="t" r="r" b="b"/>
            <a:pathLst>
              <a:path w="3549753" h="3549753">
                <a:moveTo>
                  <a:pt x="0" y="0"/>
                </a:moveTo>
                <a:lnTo>
                  <a:pt x="3549753" y="0"/>
                </a:lnTo>
                <a:lnTo>
                  <a:pt x="3549753" y="3549753"/>
                </a:lnTo>
                <a:lnTo>
                  <a:pt x="0" y="35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75604">
            <a:off x="13212892" y="5861264"/>
            <a:ext cx="3497033" cy="2880284"/>
          </a:xfrm>
          <a:custGeom>
            <a:avLst/>
            <a:gdLst/>
            <a:ahLst/>
            <a:cxnLst/>
            <a:rect l="l" t="t" r="r" b="b"/>
            <a:pathLst>
              <a:path w="3497033" h="2880284">
                <a:moveTo>
                  <a:pt x="0" y="0"/>
                </a:moveTo>
                <a:lnTo>
                  <a:pt x="3497034" y="0"/>
                </a:lnTo>
                <a:lnTo>
                  <a:pt x="3497034" y="2880284"/>
                </a:lnTo>
                <a:lnTo>
                  <a:pt x="0" y="2880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4970131">
            <a:off x="9015672" y="3114689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E1573-0E77-FF3A-9E82-66F4EBD9B085}"/>
              </a:ext>
            </a:extLst>
          </p:cNvPr>
          <p:cNvSpPr txBox="1"/>
          <p:nvPr/>
        </p:nvSpPr>
        <p:spPr>
          <a:xfrm>
            <a:off x="6552130" y="4595771"/>
            <a:ext cx="6093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감사합니다 </a:t>
            </a:r>
            <a:r>
              <a:rPr lang="en-US" altLang="ko-KR" sz="7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sym typeface="Wingdings" panose="05000000000000000000" pitchFamily="2" charset="2"/>
              </a:rPr>
              <a:t></a:t>
            </a:r>
            <a:endParaRPr lang="ko-KR" altLang="en-US" sz="7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9AD05-7715-4C2F-FD2C-B0DDBBC1E663}"/>
              </a:ext>
            </a:extLst>
          </p:cNvPr>
          <p:cNvSpPr txBox="1"/>
          <p:nvPr/>
        </p:nvSpPr>
        <p:spPr>
          <a:xfrm>
            <a:off x="16304452" y="9015321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13/13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23900"/>
            <a:ext cx="16756254" cy="8758364"/>
            <a:chOff x="0" y="0"/>
            <a:chExt cx="1241204" cy="6487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48768"/>
            </a:xfrm>
            <a:custGeom>
              <a:avLst/>
              <a:gdLst/>
              <a:ahLst/>
              <a:cxnLst/>
              <a:rect l="l" t="t" r="r" b="b"/>
              <a:pathLst>
                <a:path w="1241204" h="648768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5178"/>
                  </a:lnTo>
                  <a:cubicBezTo>
                    <a:pt x="1241204" y="629252"/>
                    <a:pt x="1221688" y="648768"/>
                    <a:pt x="1197615" y="648768"/>
                  </a:cubicBezTo>
                  <a:lnTo>
                    <a:pt x="43589" y="648768"/>
                  </a:lnTo>
                  <a:cubicBezTo>
                    <a:pt x="19516" y="648768"/>
                    <a:pt x="0" y="629252"/>
                    <a:pt x="0" y="605178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2118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42127" y="1720154"/>
            <a:ext cx="5785549" cy="5785549"/>
          </a:xfrm>
          <a:custGeom>
            <a:avLst/>
            <a:gdLst/>
            <a:ahLst/>
            <a:cxnLst/>
            <a:rect l="l" t="t" r="r" b="b"/>
            <a:pathLst>
              <a:path w="5785549" h="5785549">
                <a:moveTo>
                  <a:pt x="0" y="0"/>
                </a:moveTo>
                <a:lnTo>
                  <a:pt x="5785549" y="0"/>
                </a:lnTo>
                <a:lnTo>
                  <a:pt x="5785549" y="5785549"/>
                </a:lnTo>
                <a:lnTo>
                  <a:pt x="0" y="5785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970131">
            <a:off x="2036526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01281" y="8495622"/>
            <a:ext cx="867537" cy="613585"/>
          </a:xfrm>
          <a:custGeom>
            <a:avLst/>
            <a:gdLst/>
            <a:ahLst/>
            <a:cxnLst/>
            <a:rect l="l" t="t" r="r" b="b"/>
            <a:pathLst>
              <a:path w="867537" h="613585">
                <a:moveTo>
                  <a:pt x="0" y="0"/>
                </a:moveTo>
                <a:lnTo>
                  <a:pt x="867537" y="0"/>
                </a:lnTo>
                <a:lnTo>
                  <a:pt x="867537" y="613585"/>
                </a:lnTo>
                <a:lnTo>
                  <a:pt x="0" y="613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61662" y="8729609"/>
            <a:ext cx="674648" cy="477160"/>
          </a:xfrm>
          <a:custGeom>
            <a:avLst/>
            <a:gdLst/>
            <a:ahLst/>
            <a:cxnLst/>
            <a:rect l="l" t="t" r="r" b="b"/>
            <a:pathLst>
              <a:path w="674648" h="477160">
                <a:moveTo>
                  <a:pt x="0" y="0"/>
                </a:moveTo>
                <a:lnTo>
                  <a:pt x="674648" y="0"/>
                </a:lnTo>
                <a:lnTo>
                  <a:pt x="674648" y="477160"/>
                </a:lnTo>
                <a:lnTo>
                  <a:pt x="0" y="477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6234495" y="1130870"/>
            <a:ext cx="674648" cy="477160"/>
          </a:xfrm>
          <a:custGeom>
            <a:avLst/>
            <a:gdLst/>
            <a:ahLst/>
            <a:cxnLst/>
            <a:rect l="l" t="t" r="r" b="b"/>
            <a:pathLst>
              <a:path w="674648" h="477160">
                <a:moveTo>
                  <a:pt x="0" y="0"/>
                </a:moveTo>
                <a:lnTo>
                  <a:pt x="674648" y="0"/>
                </a:lnTo>
                <a:lnTo>
                  <a:pt x="674648" y="477160"/>
                </a:lnTo>
                <a:lnTo>
                  <a:pt x="0" y="477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08583-B201-E720-560E-505AF099FC7B}"/>
              </a:ext>
            </a:extLst>
          </p:cNvPr>
          <p:cNvSpPr txBox="1"/>
          <p:nvPr/>
        </p:nvSpPr>
        <p:spPr>
          <a:xfrm>
            <a:off x="1595711" y="2740565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94D17-2976-A293-DE98-47BDC1513282}"/>
              </a:ext>
            </a:extLst>
          </p:cNvPr>
          <p:cNvSpPr txBox="1"/>
          <p:nvPr/>
        </p:nvSpPr>
        <p:spPr>
          <a:xfrm>
            <a:off x="1743912" y="5168820"/>
            <a:ext cx="586570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AutoNum type="arabicPeriod"/>
            </a:pPr>
            <a:r>
              <a:rPr lang="ko-KR" altLang="en-US" sz="4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개요</a:t>
            </a:r>
            <a:endParaRPr lang="en-US" altLang="ko-KR" sz="4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1143000" indent="-1143000">
              <a:buAutoNum type="arabicPeriod"/>
            </a:pPr>
            <a:r>
              <a:rPr lang="ko-KR" altLang="en-US" sz="4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시스템 구성</a:t>
            </a:r>
            <a:endParaRPr lang="en-US" altLang="ko-KR" sz="4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1143000" indent="-1143000">
              <a:buAutoNum type="arabicPeriod"/>
            </a:pPr>
            <a:r>
              <a:rPr lang="ko-KR" altLang="en-US" sz="4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시스템 개발</a:t>
            </a:r>
            <a:endParaRPr lang="en-US" altLang="ko-KR" sz="4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1143000" indent="-1143000">
              <a:buAutoNum type="arabicPeriod"/>
            </a:pPr>
            <a:r>
              <a:rPr lang="ko-KR" altLang="en-US" sz="4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시연 영상</a:t>
            </a:r>
            <a:endParaRPr lang="en-US" altLang="ko-KR" sz="4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1143000" indent="-1143000">
              <a:buAutoNum type="arabicPeriod"/>
            </a:pPr>
            <a:r>
              <a:rPr lang="ko-KR" altLang="en-US" sz="4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문제점 및 해결 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A9868-4A00-9A46-C376-62861244D13A}"/>
              </a:ext>
            </a:extLst>
          </p:cNvPr>
          <p:cNvSpPr txBox="1"/>
          <p:nvPr/>
        </p:nvSpPr>
        <p:spPr>
          <a:xfrm>
            <a:off x="16382999" y="9015321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2/13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38998"/>
            <a:ext cx="16756254" cy="8809003"/>
            <a:chOff x="0" y="0"/>
            <a:chExt cx="1241204" cy="652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586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970131">
            <a:off x="2036526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9793" y="2170629"/>
            <a:ext cx="6737974" cy="92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</a:pPr>
            <a:r>
              <a:rPr 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1. </a:t>
            </a:r>
            <a:r>
              <a:rPr lang="ko-KR" alt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개요</a:t>
            </a:r>
            <a:endParaRPr lang="en-US" sz="6527" spc="-58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ulled Wine Season"/>
              <a:sym typeface="Mulled Wine Season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431369" y="409966"/>
            <a:ext cx="8069296" cy="4387680"/>
          </a:xfrm>
          <a:custGeom>
            <a:avLst/>
            <a:gdLst/>
            <a:ahLst/>
            <a:cxnLst/>
            <a:rect l="l" t="t" r="r" b="b"/>
            <a:pathLst>
              <a:path w="8069296" h="4387680">
                <a:moveTo>
                  <a:pt x="0" y="0"/>
                </a:moveTo>
                <a:lnTo>
                  <a:pt x="8069297" y="0"/>
                </a:lnTo>
                <a:lnTo>
                  <a:pt x="8069297" y="4387680"/>
                </a:lnTo>
                <a:lnTo>
                  <a:pt x="0" y="4387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144FE76F-5951-0DE1-5C04-36360F1FE5DA}"/>
              </a:ext>
            </a:extLst>
          </p:cNvPr>
          <p:cNvSpPr txBox="1"/>
          <p:nvPr/>
        </p:nvSpPr>
        <p:spPr>
          <a:xfrm>
            <a:off x="1709793" y="5035586"/>
            <a:ext cx="14676620" cy="1712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</a:pPr>
            <a:r>
              <a:rPr lang="en-US" altLang="ko-KR" sz="4000" spc="-58" dirty="0">
                <a:solidFill>
                  <a:srgbClr val="00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Mulled Wine Season"/>
                <a:sym typeface="Mulled Wine Season"/>
              </a:rPr>
              <a:t>- </a:t>
            </a:r>
            <a:r>
              <a:rPr lang="ko-KR" altLang="en-US" sz="4000" spc="-58" dirty="0">
                <a:solidFill>
                  <a:srgbClr val="00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Mulled Wine Season"/>
                <a:sym typeface="Mulled Wine Season"/>
              </a:rPr>
              <a:t>개발 목표 </a:t>
            </a:r>
            <a:r>
              <a:rPr lang="en-US" altLang="ko-KR" sz="4000" spc="-58" dirty="0">
                <a:solidFill>
                  <a:srgbClr val="00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Mulled Wine Season"/>
                <a:sym typeface="Mulled Wine Season"/>
              </a:rPr>
              <a:t>: </a:t>
            </a:r>
            <a:r>
              <a:rPr lang="ko-KR" altLang="en-US" sz="40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사람을 감지되면 비가 오는지 여부를 자동으로 알려주고</a:t>
            </a:r>
            <a:r>
              <a:rPr lang="en-US" altLang="ko-KR" sz="40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sz="40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비가 올 경우 우산통을 열어주는 시스템</a:t>
            </a:r>
            <a:endParaRPr lang="en-US" sz="4000" spc="-58" dirty="0">
              <a:solidFill>
                <a:srgbClr val="000000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Mulled Wine Season"/>
              <a:sym typeface="Mulled Wine Seaso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7D0A7-AD22-68D8-F848-42006D0FB916}"/>
              </a:ext>
            </a:extLst>
          </p:cNvPr>
          <p:cNvSpPr txBox="1"/>
          <p:nvPr/>
        </p:nvSpPr>
        <p:spPr>
          <a:xfrm>
            <a:off x="16382999" y="9015321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3/13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38998"/>
            <a:ext cx="16756254" cy="8809003"/>
            <a:chOff x="0" y="0"/>
            <a:chExt cx="1241204" cy="652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586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970131">
            <a:off x="2036526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9793" y="2170629"/>
            <a:ext cx="6737974" cy="92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</a:pPr>
            <a:r>
              <a:rPr 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1. </a:t>
            </a:r>
            <a:r>
              <a:rPr lang="ko-KR" alt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개요</a:t>
            </a:r>
            <a:endParaRPr lang="en-US" sz="6527" spc="-58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ulled Wine Season"/>
              <a:sym typeface="Mulled Wine Season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431369" y="409966"/>
            <a:ext cx="8069296" cy="4387680"/>
          </a:xfrm>
          <a:custGeom>
            <a:avLst/>
            <a:gdLst/>
            <a:ahLst/>
            <a:cxnLst/>
            <a:rect l="l" t="t" r="r" b="b"/>
            <a:pathLst>
              <a:path w="8069296" h="4387680">
                <a:moveTo>
                  <a:pt x="0" y="0"/>
                </a:moveTo>
                <a:lnTo>
                  <a:pt x="8069297" y="0"/>
                </a:lnTo>
                <a:lnTo>
                  <a:pt x="8069297" y="4387680"/>
                </a:lnTo>
                <a:lnTo>
                  <a:pt x="0" y="4387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2" descr="ShenzenAV] [HC-SR501] PIR 센서모듈 센서 &gt; 초음파/적외선센서 &gt; 적외선센서(PIR) (주)엘레파츠 - 엘레파츠">
            <a:extLst>
              <a:ext uri="{FF2B5EF4-FFF2-40B4-BE49-F238E27FC236}">
                <a16:creationId xmlns:a16="http://schemas.microsoft.com/office/drawing/2014/main" id="{91FB0126-522E-2CC0-B616-535928E0C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584" y="4895209"/>
            <a:ext cx="1803333" cy="180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라즈베리파이 초기설정">
            <a:extLst>
              <a:ext uri="{FF2B5EF4-FFF2-40B4-BE49-F238E27FC236}">
                <a16:creationId xmlns:a16="http://schemas.microsoft.com/office/drawing/2014/main" id="{D3696291-D9FA-71A5-896B-2CB09F75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944" y="5033550"/>
            <a:ext cx="1803333" cy="186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duino - 나무위키">
            <a:extLst>
              <a:ext uri="{FF2B5EF4-FFF2-40B4-BE49-F238E27FC236}">
                <a16:creationId xmlns:a16="http://schemas.microsoft.com/office/drawing/2014/main" id="{D5A6C966-307D-DC97-C6BD-A786BE7E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090" y="7544549"/>
            <a:ext cx="1681461" cy="114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TMicroelectronics">
            <a:extLst>
              <a:ext uri="{FF2B5EF4-FFF2-40B4-BE49-F238E27FC236}">
                <a16:creationId xmlns:a16="http://schemas.microsoft.com/office/drawing/2014/main" id="{2036D384-4B23-BFFB-8B30-CE53DB0D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808" y="7337317"/>
            <a:ext cx="1558104" cy="15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와이파이모듈 ESP8266 아두이노 ES...">
            <a:extLst>
              <a:ext uri="{FF2B5EF4-FFF2-40B4-BE49-F238E27FC236}">
                <a16:creationId xmlns:a16="http://schemas.microsoft.com/office/drawing/2014/main" id="{ED53681E-017D-B257-181E-5418375B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054" y="48073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아두이노 HM-10 블루투스 4.0 모듈 : 다나와 가격비교">
            <a:extLst>
              <a:ext uri="{FF2B5EF4-FFF2-40B4-BE49-F238E27FC236}">
                <a16:creationId xmlns:a16="http://schemas.microsoft.com/office/drawing/2014/main" id="{63A69679-F320-EC1A-DAFC-16C9475C1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69" y="7097750"/>
            <a:ext cx="2037241" cy="203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rduino] 아두이노 LCD 16x2 다양한 예제 응용하기">
            <a:extLst>
              <a:ext uri="{FF2B5EF4-FFF2-40B4-BE49-F238E27FC236}">
                <a16:creationId xmlns:a16="http://schemas.microsoft.com/office/drawing/2014/main" id="{1F622039-E3CF-1D21-752B-37215F3F0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206" y="4896162"/>
            <a:ext cx="2390383" cy="178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아두이노용 서보모터의 종류와 사용방법">
            <a:extLst>
              <a:ext uri="{FF2B5EF4-FFF2-40B4-BE49-F238E27FC236}">
                <a16:creationId xmlns:a16="http://schemas.microsoft.com/office/drawing/2014/main" id="{E037BBD7-67D5-51AB-FA82-CFBE74D12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206" y="7094452"/>
            <a:ext cx="2543194" cy="17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7A27FA-1EB7-AEF8-C1A6-FE85E63EDD6A}"/>
              </a:ext>
            </a:extLst>
          </p:cNvPr>
          <p:cNvSpPr txBox="1"/>
          <p:nvPr/>
        </p:nvSpPr>
        <p:spPr>
          <a:xfrm>
            <a:off x="4581081" y="668439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PIR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센서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37EE7-73C3-099E-3D76-11829A1777AA}"/>
              </a:ext>
            </a:extLst>
          </p:cNvPr>
          <p:cNvSpPr txBox="1"/>
          <p:nvPr/>
        </p:nvSpPr>
        <p:spPr>
          <a:xfrm>
            <a:off x="8994436" y="8842694"/>
            <a:ext cx="198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블루투스 모듈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9E0C-B5D6-990A-C896-290585DD7DF2}"/>
              </a:ext>
            </a:extLst>
          </p:cNvPr>
          <p:cNvSpPr txBox="1"/>
          <p:nvPr/>
        </p:nvSpPr>
        <p:spPr>
          <a:xfrm>
            <a:off x="12473645" y="8867913"/>
            <a:ext cx="198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서보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모터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A5266-C574-242D-C6E8-5A8B765D5E4B}"/>
              </a:ext>
            </a:extLst>
          </p:cNvPr>
          <p:cNvSpPr txBox="1"/>
          <p:nvPr/>
        </p:nvSpPr>
        <p:spPr>
          <a:xfrm>
            <a:off x="12264657" y="6629923"/>
            <a:ext cx="198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LCD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디스플레이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2335AE-F50D-19AA-E04B-0558F79E3385}"/>
              </a:ext>
            </a:extLst>
          </p:cNvPr>
          <p:cNvSpPr/>
          <p:nvPr/>
        </p:nvSpPr>
        <p:spPr>
          <a:xfrm>
            <a:off x="1966123" y="3607948"/>
            <a:ext cx="3548007" cy="9711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D641A-448B-E963-2A09-4C05DA05192A}"/>
              </a:ext>
            </a:extLst>
          </p:cNvPr>
          <p:cNvSpPr txBox="1"/>
          <p:nvPr/>
        </p:nvSpPr>
        <p:spPr>
          <a:xfrm>
            <a:off x="2334933" y="3702764"/>
            <a:ext cx="2810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HW</a:t>
            </a:r>
            <a:r>
              <a:rPr lang="ko-KR" altLang="en-US" sz="4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리소스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65D33-70B7-86C3-C1C1-A855EEF9698B}"/>
              </a:ext>
            </a:extLst>
          </p:cNvPr>
          <p:cNvSpPr txBox="1"/>
          <p:nvPr/>
        </p:nvSpPr>
        <p:spPr>
          <a:xfrm>
            <a:off x="16382999" y="9015321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4/13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1239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38998"/>
            <a:ext cx="16756254" cy="8809003"/>
            <a:chOff x="0" y="0"/>
            <a:chExt cx="1241204" cy="652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586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970131">
            <a:off x="2036526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9793" y="2170629"/>
            <a:ext cx="6737974" cy="92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</a:pPr>
            <a:r>
              <a:rPr 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2. </a:t>
            </a:r>
            <a:r>
              <a:rPr lang="ko-KR" alt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시스템 구성</a:t>
            </a:r>
            <a:endParaRPr lang="en-US" sz="6527" spc="-58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ulled Wine Season"/>
              <a:sym typeface="Mulled Wine Season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BB251B-7ECD-E574-9082-41F48FA034DB}"/>
              </a:ext>
            </a:extLst>
          </p:cNvPr>
          <p:cNvSpPr/>
          <p:nvPr/>
        </p:nvSpPr>
        <p:spPr>
          <a:xfrm>
            <a:off x="7748003" y="6036491"/>
            <a:ext cx="2938092" cy="1958176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 </a:t>
            </a:r>
            <a:endParaRPr lang="en-US" altLang="ko-KR" sz="3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04E6F9-F070-528B-7487-50F98E630222}"/>
              </a:ext>
            </a:extLst>
          </p:cNvPr>
          <p:cNvSpPr/>
          <p:nvPr/>
        </p:nvSpPr>
        <p:spPr>
          <a:xfrm>
            <a:off x="11455141" y="6867366"/>
            <a:ext cx="2938092" cy="19581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PIR </a:t>
            </a:r>
            <a:r>
              <a:rPr lang="ko-KR" altLang="en-US" sz="3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클라이언트 </a:t>
            </a:r>
            <a:endParaRPr lang="en-US" altLang="ko-KR" sz="3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C1C4C6B-C2EE-4FB7-9B83-A0B7FDB31C59}"/>
              </a:ext>
            </a:extLst>
          </p:cNvPr>
          <p:cNvSpPr/>
          <p:nvPr/>
        </p:nvSpPr>
        <p:spPr>
          <a:xfrm>
            <a:off x="4182604" y="7015579"/>
            <a:ext cx="2938092" cy="195817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서보모터</a:t>
            </a:r>
            <a:r>
              <a:rPr lang="en-US" altLang="ko-KR" sz="3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3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클라이언트 </a:t>
            </a:r>
            <a:endParaRPr lang="en-US" altLang="ko-KR" sz="3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36C0753-1A4A-388D-976D-B0DB0BBBCC6F}"/>
              </a:ext>
            </a:extLst>
          </p:cNvPr>
          <p:cNvSpPr/>
          <p:nvPr/>
        </p:nvSpPr>
        <p:spPr>
          <a:xfrm>
            <a:off x="7786197" y="3229421"/>
            <a:ext cx="2938092" cy="195817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기상 </a:t>
            </a:r>
            <a:r>
              <a:rPr lang="en-US" altLang="ko-KR" sz="3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</a:t>
            </a:r>
            <a:r>
              <a:rPr lang="ko-KR" altLang="en-US" sz="32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클라이언트  </a:t>
            </a:r>
            <a:endParaRPr lang="en-US" altLang="ko-KR" sz="32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9" name="화살표: 위쪽/아래쪽 28">
            <a:extLst>
              <a:ext uri="{FF2B5EF4-FFF2-40B4-BE49-F238E27FC236}">
                <a16:creationId xmlns:a16="http://schemas.microsoft.com/office/drawing/2014/main" id="{A103DBE2-2555-E00C-AA4A-6632FA89828D}"/>
              </a:ext>
            </a:extLst>
          </p:cNvPr>
          <p:cNvSpPr/>
          <p:nvPr/>
        </p:nvSpPr>
        <p:spPr>
          <a:xfrm>
            <a:off x="8922629" y="4981695"/>
            <a:ext cx="665228" cy="1207426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위쪽/아래쪽 29">
            <a:extLst>
              <a:ext uri="{FF2B5EF4-FFF2-40B4-BE49-F238E27FC236}">
                <a16:creationId xmlns:a16="http://schemas.microsoft.com/office/drawing/2014/main" id="{C99CAAED-99B1-9052-7E18-A027A046F1A9}"/>
              </a:ext>
            </a:extLst>
          </p:cNvPr>
          <p:cNvSpPr/>
          <p:nvPr/>
        </p:nvSpPr>
        <p:spPr>
          <a:xfrm rot="6926263">
            <a:off x="10735866" y="6877688"/>
            <a:ext cx="671375" cy="1196372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/아래쪽 33">
            <a:extLst>
              <a:ext uri="{FF2B5EF4-FFF2-40B4-BE49-F238E27FC236}">
                <a16:creationId xmlns:a16="http://schemas.microsoft.com/office/drawing/2014/main" id="{B523183C-EA71-F0D0-0F8B-BADE454301C3}"/>
              </a:ext>
            </a:extLst>
          </p:cNvPr>
          <p:cNvSpPr/>
          <p:nvPr/>
        </p:nvSpPr>
        <p:spPr>
          <a:xfrm rot="15219072">
            <a:off x="7081269" y="6905986"/>
            <a:ext cx="671375" cy="1196371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2" descr="Arduino - 나무위키">
            <a:extLst>
              <a:ext uri="{FF2B5EF4-FFF2-40B4-BE49-F238E27FC236}">
                <a16:creationId xmlns:a16="http://schemas.microsoft.com/office/drawing/2014/main" id="{236148BF-10FF-DC0E-0DE5-9F76118B1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38" y="7422846"/>
            <a:ext cx="1681461" cy="114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라즈베리파이 초기설정">
            <a:extLst>
              <a:ext uri="{FF2B5EF4-FFF2-40B4-BE49-F238E27FC236}">
                <a16:creationId xmlns:a16="http://schemas.microsoft.com/office/drawing/2014/main" id="{46D89C67-FDF8-33E7-B18E-62F8EB866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82" y="1292507"/>
            <a:ext cx="1803333" cy="186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STMicroelectronics">
            <a:extLst>
              <a:ext uri="{FF2B5EF4-FFF2-40B4-BE49-F238E27FC236}">
                <a16:creationId xmlns:a16="http://schemas.microsoft.com/office/drawing/2014/main" id="{9760C86F-784C-ADF9-E31A-3E0162B6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896" y="7043417"/>
            <a:ext cx="1558104" cy="15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79672EB-E87B-9210-2A28-66B0EE9224CE}"/>
              </a:ext>
            </a:extLst>
          </p:cNvPr>
          <p:cNvSpPr txBox="1"/>
          <p:nvPr/>
        </p:nvSpPr>
        <p:spPr>
          <a:xfrm>
            <a:off x="10387172" y="7755731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WIFI </a:t>
            </a:r>
            <a:endParaRPr lang="ko-KR" altLang="en-US" sz="20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1FC415-82D6-93A3-E52D-F3427045A3B6}"/>
              </a:ext>
            </a:extLst>
          </p:cNvPr>
          <p:cNvSpPr txBox="1"/>
          <p:nvPr/>
        </p:nvSpPr>
        <p:spPr>
          <a:xfrm>
            <a:off x="7157222" y="7835519"/>
            <a:ext cx="146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Bluetooth </a:t>
            </a:r>
            <a:endParaRPr lang="ko-KR" altLang="en-US" sz="20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68044-484A-18BA-38DE-CF7C8193396A}"/>
              </a:ext>
            </a:extLst>
          </p:cNvPr>
          <p:cNvSpPr txBox="1"/>
          <p:nvPr/>
        </p:nvSpPr>
        <p:spPr>
          <a:xfrm>
            <a:off x="16382999" y="9015321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5/13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1663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38998"/>
            <a:ext cx="16756254" cy="8809003"/>
            <a:chOff x="0" y="0"/>
            <a:chExt cx="1241204" cy="652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586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970131">
            <a:off x="2036526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9793" y="2170629"/>
            <a:ext cx="6737974" cy="92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</a:pPr>
            <a:r>
              <a:rPr 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2. </a:t>
            </a:r>
            <a:r>
              <a:rPr lang="ko-KR" alt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시스템 구성</a:t>
            </a:r>
            <a:endParaRPr lang="en-US" sz="6527" spc="-58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ulled Wine Season"/>
              <a:sym typeface="Mulled Wine Seaso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6CF90E-E8ED-E39C-014B-B98ABA32D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17471"/>
            <a:ext cx="13972653" cy="60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19AB3-4069-A9B7-BFDD-1D9DF7F6499B}"/>
              </a:ext>
            </a:extLst>
          </p:cNvPr>
          <p:cNvSpPr txBox="1"/>
          <p:nvPr/>
        </p:nvSpPr>
        <p:spPr>
          <a:xfrm>
            <a:off x="16382999" y="9015321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6/13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4881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38998"/>
            <a:ext cx="16756254" cy="8809003"/>
            <a:chOff x="0" y="0"/>
            <a:chExt cx="1241204" cy="652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586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970131">
            <a:off x="2036526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9793" y="2170629"/>
            <a:ext cx="6737974" cy="92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</a:pPr>
            <a:r>
              <a:rPr 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3. H/W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3B74D8-B91E-4F00-6586-7338E2717E0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28" y="4076699"/>
            <a:ext cx="4320000" cy="36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576F48-45C4-09E6-992B-0068E67EB1D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4076699"/>
            <a:ext cx="4320000" cy="36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909BE-F523-347B-859C-D2C5383FFD62}"/>
              </a:ext>
            </a:extLst>
          </p:cNvPr>
          <p:cNvSpPr txBox="1"/>
          <p:nvPr/>
        </p:nvSpPr>
        <p:spPr>
          <a:xfrm>
            <a:off x="3650219" y="8012185"/>
            <a:ext cx="42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PIR 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센서</a:t>
            </a:r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LCD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가 결합된 와이파이 모듈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51C7E-8671-8193-3172-4B28E3BC94D0}"/>
              </a:ext>
            </a:extLst>
          </p:cNvPr>
          <p:cNvSpPr txBox="1"/>
          <p:nvPr/>
        </p:nvSpPr>
        <p:spPr>
          <a:xfrm>
            <a:off x="10677526" y="8012185"/>
            <a:ext cx="4605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서보모터가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결합된 블루투스 모듈 </a:t>
            </a:r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(</a:t>
            </a:r>
            <a:r>
              <a:rPr lang="ko-KR" altLang="en-US" sz="2000" dirty="0" err="1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우산통</a:t>
            </a:r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)</a:t>
            </a:r>
            <a:endParaRPr lang="ko-KR" altLang="en-US" sz="20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9990D-A3C7-E044-D474-AA3220511588}"/>
              </a:ext>
            </a:extLst>
          </p:cNvPr>
          <p:cNvSpPr txBox="1"/>
          <p:nvPr/>
        </p:nvSpPr>
        <p:spPr>
          <a:xfrm>
            <a:off x="16382999" y="9015321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7/13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241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38998"/>
            <a:ext cx="16756254" cy="8809003"/>
            <a:chOff x="0" y="0"/>
            <a:chExt cx="1241204" cy="652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586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970131">
            <a:off x="2036526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9792" y="2170629"/>
            <a:ext cx="13377808" cy="905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</a:pPr>
            <a:r>
              <a:rPr 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3. S/W </a:t>
            </a:r>
            <a:r>
              <a:rPr lang="ko-KR" alt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개발 </a:t>
            </a:r>
            <a:r>
              <a:rPr lang="en-US" altLang="ko-KR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– </a:t>
            </a:r>
            <a:r>
              <a:rPr lang="en-US" altLang="ko-KR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PIR </a:t>
            </a:r>
            <a:r>
              <a:rPr lang="ko-KR" altLang="en-US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클라이언트</a:t>
            </a:r>
            <a:r>
              <a:rPr lang="en-US" altLang="ko-KR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(STM32)</a:t>
            </a:r>
            <a:endParaRPr lang="en-US" sz="4400" spc="-58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ulled Wine Season"/>
              <a:sym typeface="Mulled Wine Season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0BED49-6BBD-26CA-18A7-86F8CA0A5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792" y="3848100"/>
            <a:ext cx="7401600" cy="1565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D4F61-A7A5-869B-2088-7A1D3CD6A325}"/>
              </a:ext>
            </a:extLst>
          </p:cNvPr>
          <p:cNvSpPr txBox="1"/>
          <p:nvPr/>
        </p:nvSpPr>
        <p:spPr>
          <a:xfrm>
            <a:off x="9296400" y="4360957"/>
            <a:ext cx="6157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PIR 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센서에 움직임이 감지되면</a:t>
            </a:r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서버에 </a:t>
            </a:r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MOVE@ON 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전송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CCD10-1D1A-88D7-ADB8-59B771F240C1}"/>
              </a:ext>
            </a:extLst>
          </p:cNvPr>
          <p:cNvSpPr txBox="1"/>
          <p:nvPr/>
        </p:nvSpPr>
        <p:spPr>
          <a:xfrm>
            <a:off x="9305499" y="7211954"/>
            <a:ext cx="5445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RAIN@ON / RAIN@OFF 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를 감지하여</a:t>
            </a:r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. LCD 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출력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BA1DC7-AAA6-8ACB-C1FC-A6AD04F75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791" y="5524500"/>
            <a:ext cx="5445400" cy="3820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8A55D-F9D9-3AE9-B25F-5E24803A4B2A}"/>
              </a:ext>
            </a:extLst>
          </p:cNvPr>
          <p:cNvSpPr txBox="1"/>
          <p:nvPr/>
        </p:nvSpPr>
        <p:spPr>
          <a:xfrm>
            <a:off x="16382999" y="9015321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8/13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7548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73" y="738998"/>
            <a:ext cx="16756254" cy="8809003"/>
            <a:chOff x="0" y="0"/>
            <a:chExt cx="1241204" cy="6525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1204" cy="652519"/>
            </a:xfrm>
            <a:custGeom>
              <a:avLst/>
              <a:gdLst/>
              <a:ahLst/>
              <a:cxnLst/>
              <a:rect l="l" t="t" r="r" b="b"/>
              <a:pathLst>
                <a:path w="1241204" h="652519">
                  <a:moveTo>
                    <a:pt x="43589" y="0"/>
                  </a:moveTo>
                  <a:lnTo>
                    <a:pt x="1197615" y="0"/>
                  </a:lnTo>
                  <a:cubicBezTo>
                    <a:pt x="1221688" y="0"/>
                    <a:pt x="1241204" y="19516"/>
                    <a:pt x="1241204" y="43589"/>
                  </a:cubicBezTo>
                  <a:lnTo>
                    <a:pt x="1241204" y="608929"/>
                  </a:lnTo>
                  <a:cubicBezTo>
                    <a:pt x="1241204" y="633003"/>
                    <a:pt x="1221688" y="652519"/>
                    <a:pt x="1197615" y="652519"/>
                  </a:cubicBezTo>
                  <a:lnTo>
                    <a:pt x="43589" y="652519"/>
                  </a:lnTo>
                  <a:cubicBezTo>
                    <a:pt x="19516" y="652519"/>
                    <a:pt x="0" y="633003"/>
                    <a:pt x="0" y="608929"/>
                  </a:cubicBezTo>
                  <a:lnTo>
                    <a:pt x="0" y="43589"/>
                  </a:lnTo>
                  <a:cubicBezTo>
                    <a:pt x="0" y="19516"/>
                    <a:pt x="19516" y="0"/>
                    <a:pt x="43589" y="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619A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241204" cy="785869"/>
            </a:xfrm>
            <a:prstGeom prst="rect">
              <a:avLst/>
            </a:prstGeom>
          </p:spPr>
          <p:txBody>
            <a:bodyPr lIns="56444" tIns="56444" rIns="56444" bIns="56444" rtlCol="0" anchor="ctr"/>
            <a:lstStyle/>
            <a:p>
              <a:pPr algn="ctr">
                <a:lnSpc>
                  <a:spcPts val="9619"/>
                </a:lnSpc>
              </a:pPr>
              <a:endParaRPr sz="200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4970131">
            <a:off x="2036526" y="1092714"/>
            <a:ext cx="256656" cy="885022"/>
          </a:xfrm>
          <a:custGeom>
            <a:avLst/>
            <a:gdLst/>
            <a:ahLst/>
            <a:cxnLst/>
            <a:rect l="l" t="t" r="r" b="b"/>
            <a:pathLst>
              <a:path w="256656" h="885022">
                <a:moveTo>
                  <a:pt x="0" y="0"/>
                </a:moveTo>
                <a:lnTo>
                  <a:pt x="256656" y="0"/>
                </a:lnTo>
                <a:lnTo>
                  <a:pt x="256656" y="885022"/>
                </a:lnTo>
                <a:lnTo>
                  <a:pt x="0" y="88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9792" y="2170629"/>
            <a:ext cx="13377808" cy="905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84"/>
              </a:lnSpc>
            </a:pPr>
            <a:r>
              <a:rPr 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3. S/W </a:t>
            </a:r>
            <a:r>
              <a:rPr lang="ko-KR" altLang="en-US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개발 </a:t>
            </a:r>
            <a:r>
              <a:rPr lang="en-US" altLang="ko-KR" sz="6527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– </a:t>
            </a:r>
            <a:r>
              <a:rPr lang="en-US" altLang="ko-KR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 </a:t>
            </a:r>
            <a:r>
              <a:rPr lang="ko-KR" altLang="en-US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기상 </a:t>
            </a:r>
            <a:r>
              <a:rPr lang="en-US" altLang="ko-KR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API </a:t>
            </a:r>
            <a:r>
              <a:rPr lang="ko-KR" altLang="en-US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클라이언트</a:t>
            </a:r>
            <a:r>
              <a:rPr lang="en-US" altLang="ko-KR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(</a:t>
            </a:r>
            <a:r>
              <a:rPr lang="ko-KR" altLang="en-US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라즈베리 파이</a:t>
            </a:r>
            <a:r>
              <a:rPr lang="en-US" altLang="ko-KR" sz="4400" spc="-58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  <a:cs typeface="Mulled Wine Season"/>
                <a:sym typeface="Mulled Wine Season"/>
              </a:rPr>
              <a:t>)</a:t>
            </a:r>
            <a:endParaRPr lang="en-US" sz="4400" spc="-58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  <a:cs typeface="Mulled Wine Season"/>
              <a:sym typeface="Mulled Wine Season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C3F1CF-8E60-3763-F132-06970188F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792" y="3846005"/>
            <a:ext cx="7400782" cy="1399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2D118-B15B-5812-2408-AD1F85388439}"/>
              </a:ext>
            </a:extLst>
          </p:cNvPr>
          <p:cNvSpPr txBox="1"/>
          <p:nvPr/>
        </p:nvSpPr>
        <p:spPr>
          <a:xfrm>
            <a:off x="9296400" y="4360957"/>
            <a:ext cx="7420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MOVE@ON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이 감지되면</a:t>
            </a:r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API(python)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실행 및 날씨 체크 함수 실행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6B1E0F-ADA7-79B6-136E-A115EAAE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746" y="5420068"/>
            <a:ext cx="7421254" cy="39531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69F8-3E3A-D845-EEE7-7172FC8C4A49}"/>
              </a:ext>
            </a:extLst>
          </p:cNvPr>
          <p:cNvSpPr txBox="1"/>
          <p:nvPr/>
        </p:nvSpPr>
        <p:spPr>
          <a:xfrm>
            <a:off x="9305499" y="7211954"/>
            <a:ext cx="6258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날씨 정보를 읽어</a:t>
            </a:r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,  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서버에 </a:t>
            </a:r>
            <a:r>
              <a:rPr lang="en-US" altLang="ko-KR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RAIN@ON / RAIN@OFF </a:t>
            </a:r>
            <a:r>
              <a:rPr lang="ko-KR" altLang="en-US" sz="20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전송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2725E-8BD1-26AC-D005-98EC96057738}"/>
              </a:ext>
            </a:extLst>
          </p:cNvPr>
          <p:cNvSpPr txBox="1"/>
          <p:nvPr/>
        </p:nvSpPr>
        <p:spPr>
          <a:xfrm>
            <a:off x="16382999" y="9015321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9/13</a:t>
            </a:r>
            <a:endParaRPr lang="ko-KR" altLang="en-US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6101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283</Words>
  <Application>Microsoft Office PowerPoint</Application>
  <PresentationFormat>사용자 지정</PresentationFormat>
  <Paragraphs>59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나눔스퀘어라운드OTF Regular</vt:lpstr>
      <vt:lpstr>나눔스퀘어라운드OTF Bold</vt:lpstr>
      <vt:lpstr>Arial</vt:lpstr>
      <vt:lpstr>Calibri</vt:lpstr>
      <vt:lpstr>나눔스퀘어라운드OTF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IOT</cp:lastModifiedBy>
  <cp:revision>15</cp:revision>
  <dcterms:created xsi:type="dcterms:W3CDTF">2006-08-16T00:00:00Z</dcterms:created>
  <dcterms:modified xsi:type="dcterms:W3CDTF">2024-07-26T02:31:15Z</dcterms:modified>
  <dc:identifier>DAGL8HZyV0s</dc:identifier>
</cp:coreProperties>
</file>